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8" r:id="rId2"/>
    <p:sldId id="259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8" autoAdjust="0"/>
    <p:restoredTop sz="94660"/>
  </p:normalViewPr>
  <p:slideViewPr>
    <p:cSldViewPr snapToGrid="0">
      <p:cViewPr varScale="1">
        <p:scale>
          <a:sx n="71" d="100"/>
          <a:sy n="71" d="100"/>
        </p:scale>
        <p:origin x="330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6078" cy="498066"/>
          </a:xfrm>
          <a:prstGeom prst="rect">
            <a:avLst/>
          </a:prstGeom>
        </p:spPr>
        <p:txBody>
          <a:bodyPr vert="horz" lIns="90672" tIns="45336" rIns="90672" bIns="45336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027" y="0"/>
            <a:ext cx="2946078" cy="498066"/>
          </a:xfrm>
          <a:prstGeom prst="rect">
            <a:avLst/>
          </a:prstGeom>
        </p:spPr>
        <p:txBody>
          <a:bodyPr vert="horz" lIns="90672" tIns="45336" rIns="90672" bIns="45336" rtlCol="0"/>
          <a:lstStyle>
            <a:lvl1pPr algn="r">
              <a:defRPr sz="1200"/>
            </a:lvl1pPr>
          </a:lstStyle>
          <a:p>
            <a:fld id="{591815FC-BA1D-4EA1-8EA7-2FA221275BED}" type="datetimeFigureOut">
              <a:rPr lang="ko-KR" altLang="en-US" smtClean="0"/>
              <a:t>2026-03-02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72" tIns="45336" rIns="90672" bIns="45336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140" y="4777334"/>
            <a:ext cx="5439398" cy="3908870"/>
          </a:xfrm>
          <a:prstGeom prst="rect">
            <a:avLst/>
          </a:prstGeom>
        </p:spPr>
        <p:txBody>
          <a:bodyPr vert="horz" lIns="90672" tIns="45336" rIns="90672" bIns="45336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3" y="9428572"/>
            <a:ext cx="2946078" cy="498066"/>
          </a:xfrm>
          <a:prstGeom prst="rect">
            <a:avLst/>
          </a:prstGeom>
        </p:spPr>
        <p:txBody>
          <a:bodyPr vert="horz" lIns="90672" tIns="45336" rIns="90672" bIns="45336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027" y="9428572"/>
            <a:ext cx="2946078" cy="498066"/>
          </a:xfrm>
          <a:prstGeom prst="rect">
            <a:avLst/>
          </a:prstGeom>
        </p:spPr>
        <p:txBody>
          <a:bodyPr vert="horz" lIns="90672" tIns="45336" rIns="90672" bIns="45336" rtlCol="0" anchor="b"/>
          <a:lstStyle>
            <a:lvl1pPr algn="r">
              <a:defRPr sz="1200"/>
            </a:lvl1pPr>
          </a:lstStyle>
          <a:p>
            <a:fld id="{4EAB1994-E125-4FA2-A94F-4AF20A54D9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8546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AB1994-E125-4FA2-A94F-4AF20A54D967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8320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C25701-1590-06E4-72A9-AD193AD64C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408EBEA0-52D0-45A9-B4A2-5353854FBB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CEABA153-F7E5-A235-536F-3B1C68F4AF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9154385-51A5-77DE-039C-F659B78680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AB1994-E125-4FA2-A94F-4AF20A54D967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4557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4CFEE-A735-4E8D-9B75-FC471B2A3473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D97-5D45-4E58-A606-D6FD006D32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6522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4CFEE-A735-4E8D-9B75-FC471B2A3473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D97-5D45-4E58-A606-D6FD006D32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0257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4CFEE-A735-4E8D-9B75-FC471B2A3473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D97-5D45-4E58-A606-D6FD006D32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7234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4CFEE-A735-4E8D-9B75-FC471B2A3473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D97-5D45-4E58-A606-D6FD006D32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6643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4CFEE-A735-4E8D-9B75-FC471B2A3473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D97-5D45-4E58-A606-D6FD006D32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1553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4CFEE-A735-4E8D-9B75-FC471B2A3473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D97-5D45-4E58-A606-D6FD006D32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6283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4CFEE-A735-4E8D-9B75-FC471B2A3473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D97-5D45-4E58-A606-D6FD006D32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731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4CFEE-A735-4E8D-9B75-FC471B2A3473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D97-5D45-4E58-A606-D6FD006D32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8392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4CFEE-A735-4E8D-9B75-FC471B2A3473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D97-5D45-4E58-A606-D6FD006D32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9781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4CFEE-A735-4E8D-9B75-FC471B2A3473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D97-5D45-4E58-A606-D6FD006D32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1047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4CFEE-A735-4E8D-9B75-FC471B2A3473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D97-5D45-4E58-A606-D6FD006D32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820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F4CFEE-A735-4E8D-9B75-FC471B2A3473}" type="datetimeFigureOut">
              <a:rPr lang="zh-CN" altLang="en-US" smtClean="0"/>
              <a:t>2026/3/2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474D97-5D45-4E58-A606-D6FD006D32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6430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7DC51A89-81B2-E3AA-7248-51D57A2568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283675"/>
              </p:ext>
            </p:extLst>
          </p:nvPr>
        </p:nvGraphicFramePr>
        <p:xfrm>
          <a:off x="443753" y="3732845"/>
          <a:ext cx="5921746" cy="62492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2626">
                  <a:extLst>
                    <a:ext uri="{9D8B030D-6E8A-4147-A177-3AD203B41FA5}">
                      <a16:colId xmlns:a16="http://schemas.microsoft.com/office/drawing/2014/main" val="2551264529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156084933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150606466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335361138"/>
                    </a:ext>
                  </a:extLst>
                </a:gridCol>
              </a:tblGrid>
              <a:tr h="307140"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>
                          <a:latin typeface="+mj-lt"/>
                        </a:rPr>
                        <a:t>신청일</a:t>
                      </a:r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dirty="0">
                          <a:latin typeface="+mj-lt"/>
                        </a:rPr>
                        <a:t>2025.2.23</a:t>
                      </a:r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>
                          <a:latin typeface="+mj-lt"/>
                        </a:rPr>
                        <a:t>건물종류</a:t>
                      </a:r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>
                          <a:latin typeface="+mj-lt"/>
                        </a:rPr>
                        <a:t>아파트</a:t>
                      </a:r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5582301"/>
                  </a:ext>
                </a:extLst>
              </a:tr>
              <a:tr h="437886">
                <a:tc>
                  <a:txBody>
                    <a:bodyPr/>
                    <a:lstStyle/>
                    <a:p>
                      <a:pPr algn="ctr"/>
                      <a:endParaRPr lang="en-US" altLang="ko-KR" b="1" dirty="0">
                        <a:latin typeface="+mj-lt"/>
                      </a:endParaRPr>
                    </a:p>
                    <a:p>
                      <a:pPr algn="ctr"/>
                      <a:r>
                        <a:rPr lang="ko-KR" altLang="en-US" b="1" dirty="0">
                          <a:latin typeface="+mj-lt"/>
                        </a:rPr>
                        <a:t>건물명</a:t>
                      </a:r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ko-KR" b="1" dirty="0">
                        <a:latin typeface="+mj-lt"/>
                      </a:endParaRPr>
                    </a:p>
                    <a:p>
                      <a:pPr algn="ctr"/>
                      <a:r>
                        <a:rPr lang="en-US" altLang="ko-KR" b="1" dirty="0">
                          <a:latin typeface="+mj-lt"/>
                        </a:rPr>
                        <a:t>*</a:t>
                      </a:r>
                      <a:r>
                        <a:rPr lang="ko-KR" altLang="en-US" b="1" dirty="0" err="1">
                          <a:latin typeface="+mj-lt"/>
                        </a:rPr>
                        <a:t>이메일주소</a:t>
                      </a:r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367062"/>
                  </a:ext>
                </a:extLst>
              </a:tr>
              <a:tr h="360613"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>
                          <a:latin typeface="+mj-lt"/>
                        </a:rPr>
                        <a:t>*</a:t>
                      </a:r>
                      <a:r>
                        <a:rPr lang="ko-KR" altLang="en-US" b="1" dirty="0">
                          <a:latin typeface="+mj-lt"/>
                        </a:rPr>
                        <a:t>주소</a:t>
                      </a:r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595483"/>
                  </a:ext>
                </a:extLst>
              </a:tr>
              <a:tr h="441201"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>
                          <a:latin typeface="+mj-lt"/>
                        </a:rPr>
                        <a:t>관리사무실</a:t>
                      </a:r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574618"/>
                  </a:ext>
                </a:extLst>
              </a:tr>
              <a:tr h="501141">
                <a:tc>
                  <a:txBody>
                    <a:bodyPr/>
                    <a:lstStyle/>
                    <a:p>
                      <a:pPr algn="ctr"/>
                      <a:endParaRPr lang="en-US" altLang="ko-KR" b="1" dirty="0">
                        <a:latin typeface="+mj-lt"/>
                      </a:endParaRPr>
                    </a:p>
                    <a:p>
                      <a:pPr algn="ctr"/>
                      <a:r>
                        <a:rPr lang="en-US" altLang="ko-KR" b="1" dirty="0">
                          <a:latin typeface="+mj-lt"/>
                        </a:rPr>
                        <a:t>*</a:t>
                      </a:r>
                      <a:r>
                        <a:rPr lang="ko-KR" altLang="en-US" b="1" dirty="0">
                          <a:latin typeface="+mj-lt"/>
                        </a:rPr>
                        <a:t>관리소장명</a:t>
                      </a:r>
                      <a:endParaRPr lang="en-US" altLang="ko-KR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ko-KR" b="1" dirty="0">
                          <a:latin typeface="+mj-lt"/>
                        </a:rPr>
                        <a:t>*</a:t>
                      </a:r>
                      <a:r>
                        <a:rPr lang="ko-KR" altLang="en-US" b="1" dirty="0">
                          <a:latin typeface="+mj-lt"/>
                        </a:rPr>
                        <a:t>연락처 </a:t>
                      </a:r>
                      <a:r>
                        <a:rPr lang="en-US" altLang="ko-KR" b="1" dirty="0">
                          <a:latin typeface="+mj-lt"/>
                        </a:rPr>
                        <a:t>(</a:t>
                      </a:r>
                      <a:r>
                        <a:rPr lang="ko-KR" altLang="en-US" b="1" dirty="0">
                          <a:latin typeface="+mj-lt"/>
                        </a:rPr>
                        <a:t>일반</a:t>
                      </a:r>
                      <a:r>
                        <a:rPr lang="en-US" altLang="ko-KR" b="1" dirty="0">
                          <a:latin typeface="+mj-lt"/>
                        </a:rPr>
                        <a:t>)</a:t>
                      </a:r>
                    </a:p>
                    <a:p>
                      <a:pPr algn="ctr"/>
                      <a:r>
                        <a:rPr lang="en-US" altLang="ko-KR" b="1" dirty="0">
                          <a:latin typeface="+mj-lt"/>
                        </a:rPr>
                        <a:t>               (</a:t>
                      </a:r>
                      <a:r>
                        <a:rPr lang="ko-KR" altLang="en-US" b="1" dirty="0">
                          <a:latin typeface="+mj-lt"/>
                        </a:rPr>
                        <a:t>핸드폰</a:t>
                      </a:r>
                      <a:r>
                        <a:rPr lang="en-US" altLang="ko-KR" b="1" dirty="0">
                          <a:latin typeface="+mj-lt"/>
                        </a:rPr>
                        <a:t>)</a:t>
                      </a:r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107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>
                          <a:latin typeface="+mj-lt"/>
                        </a:rPr>
                        <a:t>*</a:t>
                      </a:r>
                      <a:r>
                        <a:rPr lang="ko-KR" altLang="en-US" b="1" dirty="0" err="1">
                          <a:latin typeface="+mj-lt"/>
                        </a:rPr>
                        <a:t>주차면수</a:t>
                      </a:r>
                      <a:endParaRPr lang="en-US" altLang="ko-KR" b="1" dirty="0">
                        <a:latin typeface="+mj-lt"/>
                      </a:endParaRPr>
                    </a:p>
                    <a:p>
                      <a:pPr algn="ctr"/>
                      <a:r>
                        <a:rPr lang="en-US" altLang="zh-CN" b="1" dirty="0">
                          <a:latin typeface="+mj-lt"/>
                        </a:rPr>
                        <a:t>(</a:t>
                      </a:r>
                      <a:r>
                        <a:rPr lang="ko-KR" altLang="en-US" b="1" dirty="0">
                          <a:latin typeface="+mj-lt"/>
                        </a:rPr>
                        <a:t>건축물대장</a:t>
                      </a:r>
                      <a:r>
                        <a:rPr lang="en-US" altLang="ko-KR" b="1" dirty="0">
                          <a:latin typeface="+mj-lt"/>
                        </a:rPr>
                        <a:t>)</a:t>
                      </a:r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>
                          <a:latin typeface="+mj-lt"/>
                        </a:rPr>
                        <a:t>기존  충전기 설치 수량</a:t>
                      </a:r>
                      <a:endParaRPr lang="en-US" altLang="ko-KR" b="1" dirty="0">
                        <a:latin typeface="+mj-lt"/>
                      </a:endParaRPr>
                    </a:p>
                    <a:p>
                      <a:pPr algn="ctr"/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415253"/>
                  </a:ext>
                </a:extLst>
              </a:tr>
              <a:tr h="354330"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>
                          <a:latin typeface="+mj-lt"/>
                        </a:rPr>
                        <a:t>전기실 위치</a:t>
                      </a:r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>
                          <a:latin typeface="+mj-lt"/>
                        </a:rPr>
                        <a:t>설치위치</a:t>
                      </a:r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011162"/>
                  </a:ext>
                </a:extLst>
              </a:tr>
              <a:tr h="3913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err="1"/>
                        <a:t>분전반</a:t>
                      </a:r>
                      <a:r>
                        <a:rPr lang="ko-KR" altLang="en-US" b="1" dirty="0"/>
                        <a:t> 위치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>
                          <a:latin typeface="+mj-lt"/>
                        </a:rPr>
                        <a:t>설치업체</a:t>
                      </a:r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791101"/>
                  </a:ext>
                </a:extLst>
              </a:tr>
              <a:tr h="53790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/>
                        <a:t>*</a:t>
                      </a:r>
                      <a:r>
                        <a:rPr lang="ko-KR" altLang="en-US" b="1" dirty="0"/>
                        <a:t>설치예정 장소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>
                          <a:latin typeface="+mj-lt"/>
                        </a:rPr>
                        <a:t>설치일</a:t>
                      </a:r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684912"/>
                  </a:ext>
                </a:extLst>
              </a:tr>
              <a:tr h="579166"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>
                          <a:latin typeface="+mj-lt"/>
                        </a:rPr>
                        <a:t>*</a:t>
                      </a:r>
                      <a:r>
                        <a:rPr lang="ko-KR" altLang="en-US" b="1" dirty="0">
                          <a:latin typeface="+mj-lt"/>
                        </a:rPr>
                        <a:t>충전기 신청수량</a:t>
                      </a:r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>
                          <a:latin typeface="+mj-lt"/>
                        </a:rPr>
                        <a:t>급속  </a:t>
                      </a:r>
                      <a:r>
                        <a:rPr lang="en-US" altLang="ko-KR" b="1" dirty="0">
                          <a:latin typeface="+mj-lt"/>
                        </a:rPr>
                        <a:t>:</a:t>
                      </a:r>
                    </a:p>
                    <a:p>
                      <a:pPr algn="l"/>
                      <a:r>
                        <a:rPr lang="ko-KR" altLang="en-US" b="1" dirty="0" err="1">
                          <a:latin typeface="+mj-lt"/>
                        </a:rPr>
                        <a:t>완속</a:t>
                      </a:r>
                      <a:r>
                        <a:rPr lang="ko-KR" altLang="en-US" b="1" dirty="0">
                          <a:latin typeface="+mj-lt"/>
                        </a:rPr>
                        <a:t>  </a:t>
                      </a:r>
                      <a:r>
                        <a:rPr lang="en-US" altLang="ko-KR" b="1" dirty="0">
                          <a:latin typeface="+mj-lt"/>
                        </a:rPr>
                        <a:t>:</a:t>
                      </a:r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b="1" dirty="0">
                          <a:latin typeface="+mj-lt"/>
                        </a:rPr>
                        <a:t>*</a:t>
                      </a:r>
                      <a:r>
                        <a:rPr lang="ko-KR" altLang="en-US" b="1" dirty="0">
                          <a:latin typeface="+mj-lt"/>
                        </a:rPr>
                        <a:t>전기차 등록 수량</a:t>
                      </a:r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2220565"/>
                  </a:ext>
                </a:extLst>
              </a:tr>
              <a:tr h="526665"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>
                          <a:latin typeface="+mj-lt"/>
                        </a:rPr>
                        <a:t>실사 요청일</a:t>
                      </a:r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>
                          <a:latin typeface="+mj-lt"/>
                        </a:rPr>
                        <a:t>입주자대표회의</a:t>
                      </a:r>
                      <a:endParaRPr lang="en-US" altLang="ko-KR" b="1" dirty="0">
                        <a:latin typeface="+mj-lt"/>
                      </a:endParaRPr>
                    </a:p>
                    <a:p>
                      <a:pPr algn="ctr"/>
                      <a:r>
                        <a:rPr lang="ko-KR" altLang="en-US" b="1" dirty="0">
                          <a:latin typeface="+mj-lt"/>
                        </a:rPr>
                        <a:t>회의일자</a:t>
                      </a:r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8717"/>
                  </a:ext>
                </a:extLst>
              </a:tr>
              <a:tr h="1036404">
                <a:tc gridSpan="4">
                  <a:txBody>
                    <a:bodyPr/>
                    <a:lstStyle/>
                    <a:p>
                      <a:pPr algn="l"/>
                      <a:r>
                        <a:rPr lang="en-US" altLang="ko-KR" b="1" dirty="0">
                          <a:latin typeface="+mj-lt"/>
                        </a:rPr>
                        <a:t>*</a:t>
                      </a:r>
                      <a:r>
                        <a:rPr lang="ko-KR" altLang="en-US" b="1" dirty="0">
                          <a:latin typeface="+mj-lt"/>
                        </a:rPr>
                        <a:t>기타요청사항</a:t>
                      </a:r>
                      <a:endParaRPr lang="en-US" altLang="ko-KR" b="1" dirty="0">
                        <a:latin typeface="+mj-lt"/>
                      </a:endParaRPr>
                    </a:p>
                    <a:p>
                      <a:pPr algn="l"/>
                      <a:r>
                        <a:rPr lang="en-US" altLang="zh-CN" b="1" dirty="0">
                          <a:solidFill>
                            <a:srgbClr val="FF0000"/>
                          </a:solidFill>
                          <a:latin typeface="+mj-lt"/>
                        </a:rPr>
                        <a:t>*</a:t>
                      </a:r>
                      <a:r>
                        <a:rPr lang="ko-KR" altLang="en-US" b="1" dirty="0" err="1">
                          <a:solidFill>
                            <a:schemeClr val="tx1"/>
                          </a:solidFill>
                          <a:latin typeface="+mj-lt"/>
                        </a:rPr>
                        <a:t>한전불입여부</a:t>
                      </a:r>
                      <a:endParaRPr lang="zh-CN" altLang="en-US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03878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1A580DA-13EE-8A56-C34A-638909CFA233}"/>
              </a:ext>
            </a:extLst>
          </p:cNvPr>
          <p:cNvSpPr txBox="1"/>
          <p:nvPr/>
        </p:nvSpPr>
        <p:spPr>
          <a:xfrm>
            <a:off x="443753" y="2580551"/>
            <a:ext cx="6062471" cy="10449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b="1" u="sng" dirty="0">
                <a:latin typeface="+mj-lt"/>
              </a:rPr>
              <a:t>환경부지원 최대 </a:t>
            </a:r>
            <a:r>
              <a:rPr lang="en-US" altLang="ko-KR" sz="1100" b="1" u="sng" dirty="0">
                <a:latin typeface="+mj-lt"/>
              </a:rPr>
              <a:t>5% </a:t>
            </a:r>
            <a:r>
              <a:rPr lang="ko-KR" altLang="en-US" sz="1100" b="1" u="sng" dirty="0">
                <a:latin typeface="+mj-lt"/>
              </a:rPr>
              <a:t>까지 </a:t>
            </a:r>
            <a:r>
              <a:rPr lang="en-US" altLang="ko-KR" sz="1100" b="1" u="sng" dirty="0">
                <a:solidFill>
                  <a:srgbClr val="FF0000"/>
                </a:solidFill>
                <a:latin typeface="+mj-lt"/>
              </a:rPr>
              <a:t>(</a:t>
            </a:r>
            <a:r>
              <a:rPr lang="ko-KR" altLang="en-US" sz="1100" b="1" u="sng" dirty="0">
                <a:solidFill>
                  <a:srgbClr val="FF0000"/>
                </a:solidFill>
                <a:latin typeface="+mj-lt"/>
              </a:rPr>
              <a:t>건축물 대장 기준 수량 </a:t>
            </a:r>
            <a:r>
              <a:rPr lang="en-US" altLang="ko-KR" sz="1100" b="1" u="sng" dirty="0">
                <a:solidFill>
                  <a:srgbClr val="FF0000"/>
                </a:solidFill>
                <a:latin typeface="+mj-lt"/>
              </a:rPr>
              <a:t>x 5%</a:t>
            </a:r>
            <a:r>
              <a:rPr lang="en-US" altLang="ko-KR" sz="1100" u="sng" dirty="0">
                <a:solidFill>
                  <a:srgbClr val="FF0000"/>
                </a:solidFill>
                <a:latin typeface="+mj-lt"/>
              </a:rPr>
              <a:t>) </a:t>
            </a:r>
            <a:endParaRPr lang="en-US" altLang="ko-KR" sz="1100" b="1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ko-KR" altLang="en-US" sz="1400" b="1" dirty="0">
                <a:latin typeface="+mj-lt"/>
              </a:rPr>
              <a:t>충전기 설치 문의 </a:t>
            </a:r>
            <a:r>
              <a:rPr lang="en-US" altLang="ko-KR" sz="1400" b="1" dirty="0">
                <a:latin typeface="+mj-lt"/>
              </a:rPr>
              <a:t>:</a:t>
            </a:r>
            <a:r>
              <a:rPr lang="ko-KR" altLang="en-US" sz="1400" b="1" dirty="0">
                <a:latin typeface="+mj-lt"/>
              </a:rPr>
              <a:t>  </a:t>
            </a:r>
            <a:r>
              <a:rPr lang="en-US" altLang="ko-KR" sz="1400" b="1" dirty="0">
                <a:latin typeface="+mj-lt"/>
              </a:rPr>
              <a:t> </a:t>
            </a:r>
            <a:r>
              <a:rPr lang="ko-KR" altLang="en-US" sz="1400" b="1" dirty="0">
                <a:latin typeface="+mj-lt"/>
              </a:rPr>
              <a:t>전화    </a:t>
            </a:r>
            <a:r>
              <a:rPr lang="en-US" altLang="ko-KR" sz="1400" b="1" dirty="0">
                <a:latin typeface="+mj-lt"/>
              </a:rPr>
              <a:t>02)3397-7910.  010-6202-7300.  010-6290-6725</a:t>
            </a:r>
          </a:p>
          <a:p>
            <a:pPr>
              <a:lnSpc>
                <a:spcPct val="150000"/>
              </a:lnSpc>
            </a:pPr>
            <a:r>
              <a:rPr lang="en-US" altLang="ko-KR" sz="1400" b="1" dirty="0">
                <a:latin typeface="+mj-lt"/>
              </a:rPr>
              <a:t>                                            </a:t>
            </a:r>
            <a:r>
              <a:rPr lang="ko-KR" altLang="en-US" sz="1400" b="1" dirty="0">
                <a:latin typeface="+mj-lt"/>
              </a:rPr>
              <a:t>메일    </a:t>
            </a:r>
            <a:r>
              <a:rPr lang="en-US" altLang="ko-KR" b="1" dirty="0">
                <a:latin typeface="+mj-lt"/>
              </a:rPr>
              <a:t>leecom@leecom.co.kr</a:t>
            </a:r>
            <a:endParaRPr lang="zh-CN" altLang="en-US" b="1" dirty="0"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EFC928-223F-D4BF-FB61-4BA61EB2B86D}"/>
              </a:ext>
            </a:extLst>
          </p:cNvPr>
          <p:cNvSpPr txBox="1"/>
          <p:nvPr/>
        </p:nvSpPr>
        <p:spPr>
          <a:xfrm>
            <a:off x="200840" y="758074"/>
            <a:ext cx="6447171" cy="171515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75000"/>
              </a:lnSpc>
              <a:buNone/>
            </a:pPr>
            <a:r>
              <a:rPr lang="ko-KR" altLang="en-US" sz="1200" b="1" u="sng" kern="0" spc="0" dirty="0">
                <a:solidFill>
                  <a:srgbClr val="FF0000"/>
                </a:solidFill>
                <a:effectLst/>
                <a:uFill>
                  <a:solidFill>
                    <a:srgbClr val="000000"/>
                  </a:solidFill>
                </a:uFill>
                <a:latin typeface="문체부 돋음체"/>
                <a:ea typeface="문체부 돋음체"/>
              </a:rPr>
              <a:t>환경부 </a:t>
            </a:r>
            <a:r>
              <a:rPr lang="ko-KR" altLang="en-US" sz="1200" b="1" u="sng" kern="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문체부 돋음체"/>
                <a:ea typeface="문체부 돋음체"/>
              </a:rPr>
              <a:t>전기차 </a:t>
            </a:r>
            <a:r>
              <a:rPr lang="ko-KR" altLang="en-US" sz="1200" b="1" u="sng" kern="0" spc="0" dirty="0">
                <a:solidFill>
                  <a:srgbClr val="FF0000"/>
                </a:solidFill>
                <a:effectLst/>
                <a:uFill>
                  <a:solidFill>
                    <a:srgbClr val="000000"/>
                  </a:solidFill>
                </a:uFill>
                <a:latin typeface="문체부 돋음체"/>
                <a:ea typeface="문체부 돋음체"/>
              </a:rPr>
              <a:t>충전기  무상설치 대상 </a:t>
            </a:r>
            <a:r>
              <a:rPr lang="en-US" altLang="ko-KR" sz="1200" b="1" u="sng" kern="0" spc="0" dirty="0">
                <a:solidFill>
                  <a:srgbClr val="FF0000"/>
                </a:solidFill>
                <a:effectLst/>
                <a:uFill>
                  <a:solidFill>
                    <a:srgbClr val="000000"/>
                  </a:solidFill>
                </a:uFill>
                <a:latin typeface="문체부 돋음체"/>
                <a:ea typeface="문체부 돋음체"/>
              </a:rPr>
              <a:t>( </a:t>
            </a:r>
            <a:r>
              <a:rPr lang="ko-KR" altLang="en-US" sz="1200" b="1" u="sng" kern="0" spc="0" dirty="0">
                <a:solidFill>
                  <a:srgbClr val="FF0000"/>
                </a:solidFill>
                <a:effectLst/>
                <a:uFill>
                  <a:solidFill>
                    <a:srgbClr val="000000"/>
                  </a:solidFill>
                </a:uFill>
                <a:latin typeface="문체부 돋음체"/>
                <a:ea typeface="문체부 돋음체"/>
              </a:rPr>
              <a:t>아파트</a:t>
            </a:r>
            <a:r>
              <a:rPr lang="en-US" altLang="ko-KR" sz="1200" b="1" u="sng" kern="0" spc="0" dirty="0">
                <a:solidFill>
                  <a:srgbClr val="FF0000"/>
                </a:solidFill>
                <a:effectLst/>
                <a:uFill>
                  <a:solidFill>
                    <a:srgbClr val="000000"/>
                  </a:solidFill>
                </a:uFill>
                <a:latin typeface="문체부 돋음체"/>
                <a:ea typeface="문체부 돋음체"/>
              </a:rPr>
              <a:t>, </a:t>
            </a:r>
            <a:r>
              <a:rPr lang="ko-KR" altLang="en-US" sz="1200" b="1" u="sng" kern="0" spc="0" dirty="0">
                <a:solidFill>
                  <a:srgbClr val="FF0000"/>
                </a:solidFill>
                <a:effectLst/>
                <a:uFill>
                  <a:solidFill>
                    <a:srgbClr val="000000"/>
                  </a:solidFill>
                </a:uFill>
                <a:latin typeface="문체부 돋음체"/>
                <a:ea typeface="문체부 돋음체"/>
              </a:rPr>
              <a:t>오피스텔</a:t>
            </a:r>
            <a:r>
              <a:rPr lang="en-US" altLang="ko-KR" sz="1200" b="1" u="sng" kern="0" spc="0" dirty="0">
                <a:solidFill>
                  <a:srgbClr val="FF0000"/>
                </a:solidFill>
                <a:effectLst/>
                <a:uFill>
                  <a:solidFill>
                    <a:srgbClr val="000000"/>
                  </a:solidFill>
                </a:uFill>
                <a:latin typeface="문체부 돋음체"/>
                <a:ea typeface="문체부 돋음체"/>
              </a:rPr>
              <a:t>, </a:t>
            </a:r>
            <a:r>
              <a:rPr lang="ko-KR" altLang="en-US" sz="1200" b="1" u="sng" kern="0" spc="0" dirty="0">
                <a:solidFill>
                  <a:srgbClr val="FF0000"/>
                </a:solidFill>
                <a:effectLst/>
                <a:uFill>
                  <a:solidFill>
                    <a:srgbClr val="000000"/>
                  </a:solidFill>
                </a:uFill>
                <a:latin typeface="문체부 돋음체"/>
                <a:ea typeface="문체부 돋음체"/>
              </a:rPr>
              <a:t>지식산업센터</a:t>
            </a:r>
            <a:r>
              <a:rPr lang="en-US" altLang="ko-KR" sz="1200" b="1" u="sng" kern="0" spc="0" dirty="0">
                <a:solidFill>
                  <a:srgbClr val="FF0000"/>
                </a:solidFill>
                <a:effectLst/>
                <a:uFill>
                  <a:solidFill>
                    <a:srgbClr val="000000"/>
                  </a:solidFill>
                </a:uFill>
                <a:latin typeface="문체부 돋음체"/>
                <a:ea typeface="문체부 돋음체"/>
              </a:rPr>
              <a:t>, </a:t>
            </a:r>
            <a:r>
              <a:rPr lang="ko-KR" altLang="en-US" sz="1200" b="1" u="sng" kern="0" spc="0" dirty="0">
                <a:solidFill>
                  <a:srgbClr val="FF0000"/>
                </a:solidFill>
                <a:effectLst/>
                <a:uFill>
                  <a:solidFill>
                    <a:srgbClr val="000000"/>
                  </a:solidFill>
                </a:uFill>
                <a:latin typeface="문체부 돋음체"/>
                <a:ea typeface="문체부 돋음체"/>
              </a:rPr>
              <a:t>상가</a:t>
            </a:r>
            <a:r>
              <a:rPr lang="en-US" altLang="ko-KR" sz="1200" b="1" u="sng" kern="0" spc="0" dirty="0">
                <a:solidFill>
                  <a:srgbClr val="FF0000"/>
                </a:solidFill>
                <a:effectLst/>
                <a:uFill>
                  <a:solidFill>
                    <a:srgbClr val="000000"/>
                  </a:solidFill>
                </a:uFill>
                <a:latin typeface="문체부 돋음체"/>
                <a:ea typeface="문체부 돋음체"/>
              </a:rPr>
              <a:t>, </a:t>
            </a:r>
            <a:r>
              <a:rPr lang="ko-KR" altLang="en-US" sz="1200" b="1" u="sng" kern="0" spc="0" dirty="0" err="1">
                <a:solidFill>
                  <a:srgbClr val="FF0000"/>
                </a:solidFill>
                <a:effectLst/>
                <a:uFill>
                  <a:solidFill>
                    <a:srgbClr val="000000"/>
                  </a:solidFill>
                </a:uFill>
                <a:latin typeface="문체부 돋음체"/>
                <a:ea typeface="문체부 돋음체"/>
              </a:rPr>
              <a:t>상업용빌딩</a:t>
            </a:r>
            <a:r>
              <a:rPr lang="ko-KR" altLang="en-US" sz="1200" b="1" u="sng" kern="0" spc="0" dirty="0">
                <a:solidFill>
                  <a:srgbClr val="FF0000"/>
                </a:solidFill>
                <a:effectLst/>
                <a:uFill>
                  <a:solidFill>
                    <a:srgbClr val="000000"/>
                  </a:solidFill>
                </a:uFill>
                <a:latin typeface="문체부 돋음체"/>
                <a:ea typeface="문체부 돋음체"/>
              </a:rPr>
              <a:t> 등</a:t>
            </a:r>
            <a:r>
              <a:rPr lang="en-US" altLang="ko-KR" sz="1200" b="1" u="sng" kern="0" spc="0" dirty="0">
                <a:solidFill>
                  <a:srgbClr val="FF0000"/>
                </a:solidFill>
                <a:effectLst/>
                <a:uFill>
                  <a:solidFill>
                    <a:srgbClr val="000000"/>
                  </a:solidFill>
                </a:uFill>
                <a:latin typeface="문체부 돋음체"/>
                <a:ea typeface="문체부 돋음체"/>
              </a:rPr>
              <a:t>)</a:t>
            </a:r>
            <a:endParaRPr lang="ko-KR" altLang="en-US" sz="1200" kern="0" spc="0" dirty="0">
              <a:solidFill>
                <a:srgbClr val="FF0000"/>
              </a:solidFill>
              <a:effectLst/>
              <a:latin typeface="함초롬바탕" panose="02030604000101010101" pitchFamily="18" charset="-127"/>
            </a:endParaRPr>
          </a:p>
          <a:p>
            <a:pPr marL="228600" marR="0" indent="-228600" fontAlgn="base" latinLnBrk="1">
              <a:lnSpc>
                <a:spcPct val="175000"/>
              </a:lnSpc>
              <a:buAutoNum type="arabicPeriod"/>
            </a:pPr>
            <a:r>
              <a:rPr lang="en-US" altLang="ko-KR" sz="1100" b="1" kern="0" spc="0" dirty="0">
                <a:solidFill>
                  <a:srgbClr val="000000"/>
                </a:solidFill>
                <a:effectLst/>
                <a:latin typeface="문체부 돋음체"/>
                <a:ea typeface="문체부 돋음체"/>
              </a:rPr>
              <a:t>2025</a:t>
            </a:r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문체부 돋음체"/>
                <a:ea typeface="문체부 돋음체"/>
              </a:rPr>
              <a:t>년 이전 법적 의무 </a:t>
            </a:r>
            <a:r>
              <a:rPr lang="en-US" altLang="ko-KR" sz="1100" b="1" kern="0" spc="0" dirty="0">
                <a:solidFill>
                  <a:srgbClr val="000000"/>
                </a:solidFill>
                <a:effectLst/>
                <a:latin typeface="문체부 돋음체"/>
                <a:ea typeface="문체부 돋음체"/>
              </a:rPr>
              <a:t>2% </a:t>
            </a:r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문체부 돋음체"/>
                <a:ea typeface="문체부 돋음체"/>
              </a:rPr>
              <a:t>설치한 충전기</a:t>
            </a:r>
            <a:r>
              <a:rPr lang="en-US" altLang="ko-KR" sz="1100" b="1" kern="0" spc="0" dirty="0">
                <a:solidFill>
                  <a:srgbClr val="000000"/>
                </a:solidFill>
                <a:effectLst/>
                <a:latin typeface="문체부 돋음체"/>
                <a:ea typeface="문체부 돋음체"/>
              </a:rPr>
              <a:t>(</a:t>
            </a:r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문체부 돋음체"/>
                <a:ea typeface="문체부 돋음체"/>
              </a:rPr>
              <a:t> </a:t>
            </a:r>
            <a:r>
              <a:rPr lang="en-US" altLang="ko-KR" sz="1100" b="1" kern="0" spc="0" dirty="0">
                <a:solidFill>
                  <a:srgbClr val="000000"/>
                </a:solidFill>
                <a:effectLst/>
                <a:latin typeface="문체부 돋음체"/>
                <a:ea typeface="문체부 돋음체"/>
              </a:rPr>
              <a:t>PLC </a:t>
            </a:r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문체부 돋음체"/>
                <a:ea typeface="문체부 돋음체"/>
              </a:rPr>
              <a:t>충전기가 아님</a:t>
            </a:r>
            <a:r>
              <a:rPr lang="en-US" altLang="ko-KR" sz="1100" b="1" kern="0" spc="0" dirty="0">
                <a:solidFill>
                  <a:srgbClr val="000000"/>
                </a:solidFill>
                <a:effectLst/>
                <a:latin typeface="문체부 돋음체"/>
                <a:ea typeface="문체부 돋음체"/>
              </a:rPr>
              <a:t>)</a:t>
            </a:r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문체부 돋음체"/>
                <a:ea typeface="문체부 돋음체"/>
              </a:rPr>
              <a:t>는 기존 충전</a:t>
            </a:r>
            <a:r>
              <a:rPr lang="ko-KR" altLang="en-US" sz="1100" b="1" kern="0" dirty="0">
                <a:solidFill>
                  <a:srgbClr val="000000"/>
                </a:solidFill>
                <a:latin typeface="문체부 돋음체"/>
                <a:ea typeface="문체부 돋음체"/>
              </a:rPr>
              <a:t>기</a:t>
            </a:r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문체부 돋음체"/>
                <a:ea typeface="문체부 돋음체"/>
              </a:rPr>
              <a:t>를 철거 하지 </a:t>
            </a:r>
            <a:endParaRPr lang="en-US" altLang="ko-KR" sz="1100" b="1" kern="0" spc="0" dirty="0">
              <a:solidFill>
                <a:srgbClr val="000000"/>
              </a:solidFill>
              <a:effectLst/>
              <a:latin typeface="문체부 돋음체"/>
              <a:ea typeface="문체부 돋음체"/>
            </a:endParaRPr>
          </a:p>
          <a:p>
            <a:pPr marR="0" fontAlgn="base" latinLnBrk="1">
              <a:lnSpc>
                <a:spcPct val="175000"/>
              </a:lnSpc>
            </a:pPr>
            <a:r>
              <a:rPr lang="en-US" altLang="ko-KR" sz="1100" b="1" kern="0" dirty="0">
                <a:solidFill>
                  <a:srgbClr val="000000"/>
                </a:solidFill>
                <a:latin typeface="문체부 돋음체"/>
                <a:ea typeface="문체부 돋음체"/>
              </a:rPr>
              <a:t> </a:t>
            </a:r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문체부 돋음체"/>
                <a:ea typeface="문체부 돋음체"/>
              </a:rPr>
              <a:t>않고</a:t>
            </a:r>
            <a:r>
              <a:rPr lang="en-US" altLang="ko-KR" sz="1100" b="1" kern="0" spc="0" dirty="0">
                <a:solidFill>
                  <a:srgbClr val="000000"/>
                </a:solidFill>
                <a:effectLst/>
                <a:latin typeface="문체부 돋음체"/>
                <a:ea typeface="문체부 돋음체"/>
              </a:rPr>
              <a:t>,</a:t>
            </a:r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문체부 돋음체"/>
                <a:ea typeface="문체부 돋음체"/>
              </a:rPr>
              <a:t> </a:t>
            </a:r>
            <a:r>
              <a:rPr lang="ko-KR" altLang="en-US" sz="1100" b="1" kern="0" spc="0" dirty="0">
                <a:solidFill>
                  <a:srgbClr val="FF0000"/>
                </a:solidFill>
                <a:effectLst/>
                <a:latin typeface="문체부 돋음체"/>
                <a:ea typeface="문체부 돋음체"/>
              </a:rPr>
              <a:t>추가 </a:t>
            </a:r>
            <a:r>
              <a:rPr lang="en-US" altLang="ko-KR" sz="1100" b="1" kern="0" spc="0" dirty="0">
                <a:solidFill>
                  <a:srgbClr val="FF0000"/>
                </a:solidFill>
                <a:effectLst/>
                <a:latin typeface="문체부 돋음체"/>
                <a:ea typeface="문체부 돋음체"/>
              </a:rPr>
              <a:t>3%</a:t>
            </a:r>
            <a:r>
              <a:rPr lang="ko-KR" altLang="en-US" sz="1100" b="1" kern="0" spc="0" dirty="0">
                <a:solidFill>
                  <a:srgbClr val="FF0000"/>
                </a:solidFill>
                <a:effectLst/>
                <a:latin typeface="문체부 돋음체"/>
                <a:ea typeface="문체부 돋음체"/>
              </a:rPr>
              <a:t>까지 설치</a:t>
            </a:r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문체부 돋음체"/>
                <a:ea typeface="문체부 돋음체"/>
              </a:rPr>
              <a:t>하여 일반 주차도 가능할 수 있도록 겸용 표지판으로 운영할 수 있음</a:t>
            </a:r>
            <a:r>
              <a:rPr lang="en-US" altLang="ko-KR" sz="1100" b="1" kern="0" spc="0" dirty="0">
                <a:solidFill>
                  <a:srgbClr val="000000"/>
                </a:solidFill>
                <a:effectLst/>
                <a:latin typeface="문체부 돋음체"/>
                <a:ea typeface="문체부 돋음체"/>
              </a:rPr>
              <a:t>.</a:t>
            </a:r>
          </a:p>
          <a:p>
            <a:pPr marL="0" marR="0" indent="0" algn="just" fontAlgn="base" latinLnBrk="1">
              <a:lnSpc>
                <a:spcPct val="175000"/>
              </a:lnSpc>
            </a:pPr>
            <a:r>
              <a:rPr lang="en-US" altLang="ko-KR" sz="1100" b="1" kern="0" spc="0" dirty="0">
                <a:effectLst/>
                <a:latin typeface="문체부 돋음체"/>
                <a:ea typeface="문체부 돋음체"/>
              </a:rPr>
              <a:t>2. </a:t>
            </a:r>
            <a:r>
              <a:rPr lang="ko-KR" altLang="en-US" sz="1100" b="1" kern="0" dirty="0">
                <a:latin typeface="문체부 돋음체"/>
                <a:ea typeface="문체부 돋음체"/>
              </a:rPr>
              <a:t>신규 충전기는 </a:t>
            </a:r>
            <a:r>
              <a:rPr lang="ko-KR" altLang="en-US" sz="1100" b="1" kern="0" spc="0" dirty="0" err="1">
                <a:effectLst/>
                <a:latin typeface="문체부 돋음체"/>
                <a:ea typeface="문체부 돋음체"/>
              </a:rPr>
              <a:t>충전량설정과</a:t>
            </a:r>
            <a:r>
              <a:rPr lang="ko-KR" altLang="en-US" sz="1100" b="1" kern="0" spc="0" dirty="0">
                <a:effectLst/>
                <a:latin typeface="문체부 돋음체"/>
                <a:ea typeface="문체부 돋음체"/>
              </a:rPr>
              <a:t> 스크린터치가 가능한 </a:t>
            </a:r>
            <a:r>
              <a:rPr lang="ko-KR" altLang="en-US" sz="1400" b="1" kern="0" spc="0" dirty="0">
                <a:solidFill>
                  <a:srgbClr val="FF0000"/>
                </a:solidFill>
                <a:effectLst/>
                <a:latin typeface="문체부 돋음체"/>
                <a:ea typeface="문체부 돋음체"/>
              </a:rPr>
              <a:t>스마트제어 화재 예방형 충전기를</a:t>
            </a:r>
            <a:endParaRPr lang="en-US" altLang="ko-KR" sz="1400" b="1" kern="0" spc="0" dirty="0">
              <a:solidFill>
                <a:srgbClr val="FF0000"/>
              </a:solidFill>
              <a:effectLst/>
              <a:latin typeface="문체부 돋음체"/>
              <a:ea typeface="문체부 돋음체"/>
            </a:endParaRPr>
          </a:p>
          <a:p>
            <a:pPr marL="0" marR="0" indent="0" algn="just" fontAlgn="base" latinLnBrk="1">
              <a:lnSpc>
                <a:spcPct val="175000"/>
              </a:lnSpc>
            </a:pPr>
            <a:r>
              <a:rPr lang="en-US" altLang="ko-KR" sz="1400" b="1" kern="0" dirty="0">
                <a:solidFill>
                  <a:srgbClr val="FF0000"/>
                </a:solidFill>
                <a:latin typeface="문체부 돋음체"/>
                <a:ea typeface="문체부 돋음체"/>
              </a:rPr>
              <a:t>   </a:t>
            </a:r>
            <a:r>
              <a:rPr lang="ko-KR" altLang="en-US" sz="1100" b="1" kern="0" spc="0" dirty="0">
                <a:effectLst/>
                <a:latin typeface="문체부 돋음체"/>
                <a:ea typeface="문체부 돋음체"/>
              </a:rPr>
              <a:t>설치함</a:t>
            </a:r>
            <a:r>
              <a:rPr lang="en-US" altLang="ko-KR" sz="1100" b="1" kern="0" spc="0" dirty="0">
                <a:effectLst/>
                <a:latin typeface="문체부 돋음체"/>
                <a:ea typeface="문체부 돋음체"/>
              </a:rPr>
              <a:t>. </a:t>
            </a:r>
            <a:r>
              <a:rPr lang="en-US" altLang="ko-KR" sz="1100" b="1" kern="0" dirty="0">
                <a:solidFill>
                  <a:srgbClr val="FF0000"/>
                </a:solidFill>
                <a:latin typeface="문체부 돋음체"/>
              </a:rPr>
              <a:t> </a:t>
            </a:r>
            <a:r>
              <a:rPr lang="ko-KR" altLang="en-US" sz="1100" b="1" kern="0" dirty="0">
                <a:solidFill>
                  <a:srgbClr val="FF0000"/>
                </a:solidFill>
                <a:latin typeface="문체부 돋음체"/>
              </a:rPr>
              <a:t>실사요청서는 무료입니다</a:t>
            </a:r>
            <a:r>
              <a:rPr lang="en-US" altLang="ko-KR" sz="1100" b="1" kern="0" dirty="0">
                <a:solidFill>
                  <a:srgbClr val="FF0000"/>
                </a:solidFill>
                <a:latin typeface="문체부 돋음체"/>
              </a:rPr>
              <a:t>.</a:t>
            </a:r>
            <a:endParaRPr lang="ko-KR" altLang="en-US" sz="1100" b="1" kern="0" spc="0" dirty="0">
              <a:solidFill>
                <a:srgbClr val="FF0000"/>
              </a:solidFill>
              <a:effectLst/>
              <a:latin typeface="함초롬바탕" panose="02030604000101010101" pitchFamily="18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C5DAAC-C0F8-A119-FDE9-AEAC75870A37}"/>
              </a:ext>
            </a:extLst>
          </p:cNvPr>
          <p:cNvSpPr txBox="1"/>
          <p:nvPr/>
        </p:nvSpPr>
        <p:spPr>
          <a:xfrm>
            <a:off x="1864544" y="0"/>
            <a:ext cx="3119765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kern="0" dirty="0">
                <a:uFill>
                  <a:solidFill>
                    <a:srgbClr val="000000"/>
                  </a:solidFill>
                </a:u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     </a:t>
            </a:r>
            <a:r>
              <a:rPr lang="ko-KR" altLang="en-US" sz="2000" b="1" kern="0" dirty="0">
                <a:uFill>
                  <a:solidFill>
                    <a:srgbClr val="000000"/>
                  </a:solidFill>
                </a:uFill>
                <a:latin typeface="HY헤드라인M" panose="02030600000101010101" pitchFamily="18" charset="-127"/>
                <a:ea typeface="HY헤드라인M" panose="02030600000101010101" pitchFamily="18" charset="-127"/>
              </a:rPr>
              <a:t>㈜이컴라인</a:t>
            </a:r>
            <a:endParaRPr lang="en-US" altLang="ko-KR" sz="2400" b="1" kern="0" dirty="0">
              <a:uFill>
                <a:solidFill>
                  <a:srgbClr val="000000"/>
                </a:solidFill>
              </a:u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r>
              <a:rPr lang="ko-KR" altLang="en-US" sz="2000" b="1" kern="0" dirty="0">
                <a:uFill>
                  <a:solidFill>
                    <a:srgbClr val="000000"/>
                  </a:solidFill>
                </a:uFill>
                <a:latin typeface="HY헤드라인M" panose="02030600000101010101" pitchFamily="18" charset="-127"/>
                <a:ea typeface="HY헤드라인M" panose="02030600000101010101" pitchFamily="18" charset="-127"/>
              </a:rPr>
              <a:t>전기차 충전기 실사요청서</a:t>
            </a:r>
            <a:endParaRPr lang="ko-KR" altLang="en-US" sz="2000" kern="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145066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B2AE9C-76C2-7DD4-A541-F106E4262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762325D4-22F9-3A67-1041-C9553B2019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398307"/>
              </p:ext>
            </p:extLst>
          </p:nvPr>
        </p:nvGraphicFramePr>
        <p:xfrm>
          <a:off x="190513" y="887506"/>
          <a:ext cx="6466067" cy="87835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0962">
                  <a:extLst>
                    <a:ext uri="{9D8B030D-6E8A-4147-A177-3AD203B41FA5}">
                      <a16:colId xmlns:a16="http://schemas.microsoft.com/office/drawing/2014/main" val="2551264529"/>
                    </a:ext>
                  </a:extLst>
                </a:gridCol>
                <a:gridCol w="1193619">
                  <a:extLst>
                    <a:ext uri="{9D8B030D-6E8A-4147-A177-3AD203B41FA5}">
                      <a16:colId xmlns:a16="http://schemas.microsoft.com/office/drawing/2014/main" val="1830006801"/>
                    </a:ext>
                  </a:extLst>
                </a:gridCol>
                <a:gridCol w="1286647">
                  <a:extLst>
                    <a:ext uri="{9D8B030D-6E8A-4147-A177-3AD203B41FA5}">
                      <a16:colId xmlns:a16="http://schemas.microsoft.com/office/drawing/2014/main" val="445114114"/>
                    </a:ext>
                  </a:extLst>
                </a:gridCol>
                <a:gridCol w="133685">
                  <a:extLst>
                    <a:ext uri="{9D8B030D-6E8A-4147-A177-3AD203B41FA5}">
                      <a16:colId xmlns:a16="http://schemas.microsoft.com/office/drawing/2014/main" val="2490332175"/>
                    </a:ext>
                  </a:extLst>
                </a:gridCol>
                <a:gridCol w="932239">
                  <a:extLst>
                    <a:ext uri="{9D8B030D-6E8A-4147-A177-3AD203B41FA5}">
                      <a16:colId xmlns:a16="http://schemas.microsoft.com/office/drawing/2014/main" val="3353774193"/>
                    </a:ext>
                  </a:extLst>
                </a:gridCol>
                <a:gridCol w="265890">
                  <a:extLst>
                    <a:ext uri="{9D8B030D-6E8A-4147-A177-3AD203B41FA5}">
                      <a16:colId xmlns:a16="http://schemas.microsoft.com/office/drawing/2014/main" val="431514438"/>
                    </a:ext>
                  </a:extLst>
                </a:gridCol>
                <a:gridCol w="238309">
                  <a:extLst>
                    <a:ext uri="{9D8B030D-6E8A-4147-A177-3AD203B41FA5}">
                      <a16:colId xmlns:a16="http://schemas.microsoft.com/office/drawing/2014/main" val="2184416446"/>
                    </a:ext>
                  </a:extLst>
                </a:gridCol>
                <a:gridCol w="1194716">
                  <a:extLst>
                    <a:ext uri="{9D8B030D-6E8A-4147-A177-3AD203B41FA5}">
                      <a16:colId xmlns:a16="http://schemas.microsoft.com/office/drawing/2014/main" val="1984255252"/>
                    </a:ext>
                  </a:extLst>
                </a:gridCol>
              </a:tblGrid>
              <a:tr h="427719"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>
                          <a:solidFill>
                            <a:schemeClr val="tx1"/>
                          </a:solidFill>
                          <a:latin typeface="+mj-lt"/>
                        </a:rPr>
                        <a:t>실사일</a:t>
                      </a:r>
                      <a:endParaRPr lang="zh-CN" altLang="en-US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err="1">
                          <a:latin typeface="+mj-lt"/>
                        </a:rPr>
                        <a:t>실사자</a:t>
                      </a:r>
                      <a:endParaRPr lang="ko-KR" alt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5582301"/>
                  </a:ext>
                </a:extLst>
              </a:tr>
              <a:tr h="564688">
                <a:tc>
                  <a:txBody>
                    <a:bodyPr/>
                    <a:lstStyle/>
                    <a:p>
                      <a:pPr algn="l"/>
                      <a:endParaRPr lang="en-US" altLang="ko-K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algn="l"/>
                      <a:r>
                        <a:rPr lang="ko-KR" altLang="en-US" b="1" dirty="0">
                          <a:solidFill>
                            <a:schemeClr val="tx1"/>
                          </a:solidFill>
                          <a:latin typeface="+mj-lt"/>
                        </a:rPr>
                        <a:t>건물명</a:t>
                      </a:r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+mj-lt"/>
                        </a:rPr>
                        <a:t>/</a:t>
                      </a:r>
                      <a:r>
                        <a:rPr lang="ko-KR" altLang="en-US" b="1" dirty="0">
                          <a:solidFill>
                            <a:schemeClr val="tx1"/>
                          </a:solidFill>
                          <a:latin typeface="+mj-lt"/>
                        </a:rPr>
                        <a:t>주소</a:t>
                      </a:r>
                      <a:endParaRPr lang="zh-CN" altLang="en-US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>
                          <a:latin typeface="+mj-lt"/>
                        </a:rPr>
                        <a:t>실사대응</a:t>
                      </a:r>
                      <a:endParaRPr lang="ko-KR" alt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 </a:t>
                      </a:r>
                      <a:r>
                        <a:rPr lang="ko-KR" altLang="en-US" dirty="0"/>
                        <a:t>소장 </a:t>
                      </a:r>
                      <a:r>
                        <a:rPr lang="en-US" altLang="ko-KR" dirty="0"/>
                        <a:t>/ </a:t>
                      </a:r>
                      <a:r>
                        <a:rPr lang="ko-KR" altLang="en-US" dirty="0"/>
                        <a:t>전기과장</a:t>
                      </a:r>
                      <a:r>
                        <a:rPr lang="en-US" altLang="ko-KR" dirty="0"/>
                        <a:t>/</a:t>
                      </a:r>
                      <a:r>
                        <a:rPr lang="ko-KR" altLang="en-US" dirty="0"/>
                        <a:t>시설과장</a:t>
                      </a:r>
                      <a:r>
                        <a:rPr lang="en-US" altLang="ko-KR" dirty="0"/>
                        <a:t>/</a:t>
                      </a:r>
                      <a:r>
                        <a:rPr lang="ko-KR" altLang="en-US" dirty="0"/>
                        <a:t>관리과장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0367062"/>
                  </a:ext>
                </a:extLst>
              </a:tr>
              <a:tr h="2005782">
                <a:tc>
                  <a:txBody>
                    <a:bodyPr/>
                    <a:lstStyle/>
                    <a:p>
                      <a:pPr algn="l"/>
                      <a:endParaRPr lang="en-US" altLang="ko-K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algn="l"/>
                      <a:r>
                        <a:rPr lang="ko-KR" altLang="en-US" b="1" dirty="0">
                          <a:solidFill>
                            <a:schemeClr val="tx1"/>
                          </a:solidFill>
                          <a:latin typeface="+mj-lt"/>
                        </a:rPr>
                        <a:t>충전기 </a:t>
                      </a:r>
                      <a:endParaRPr lang="en-US" altLang="ko-K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algn="l"/>
                      <a:r>
                        <a:rPr lang="ko-KR" altLang="en-US" b="1" dirty="0">
                          <a:solidFill>
                            <a:schemeClr val="tx1"/>
                          </a:solidFill>
                          <a:latin typeface="+mj-lt"/>
                        </a:rPr>
                        <a:t>전기인입</a:t>
                      </a:r>
                      <a:endParaRPr lang="zh-CN" altLang="en-US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b="1" dirty="0">
                          <a:solidFill>
                            <a:schemeClr val="tx1"/>
                          </a:solidFill>
                          <a:latin typeface="+mj-lt"/>
                        </a:rPr>
                        <a:t>1.</a:t>
                      </a:r>
                      <a:r>
                        <a:rPr lang="ko-KR" altLang="en-US" b="1" dirty="0">
                          <a:solidFill>
                            <a:schemeClr val="tx1"/>
                          </a:solidFill>
                          <a:latin typeface="+mj-lt"/>
                        </a:rPr>
                        <a:t>전기실 배전반</a:t>
                      </a:r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+mj-lt"/>
                        </a:rPr>
                        <a:t>(</a:t>
                      </a:r>
                      <a:r>
                        <a:rPr lang="ko-KR" altLang="en-US" b="1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altLang="zh-CN" b="1" dirty="0">
                          <a:solidFill>
                            <a:schemeClr val="tx1"/>
                          </a:solidFill>
                          <a:latin typeface="+mj-lt"/>
                        </a:rPr>
                        <a:t>ACB &amp; MCCB PANEL),  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5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endParaRPr lang="en-US" altLang="ko-KR" sz="135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ko-KR" altLang="en-US" sz="135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전기실 위치 </a:t>
                      </a:r>
                      <a:r>
                        <a:rPr lang="en-US" altLang="ko-KR" sz="135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ko-KR" altLang="en-US" b="1" dirty="0">
                          <a:solidFill>
                            <a:schemeClr val="tx1"/>
                          </a:solidFill>
                          <a:latin typeface="+mj-lt"/>
                        </a:rPr>
                        <a:t>   </a:t>
                      </a:r>
                      <a:endParaRPr lang="en-US" altLang="ko-K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algn="l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+mj-lt"/>
                        </a:rPr>
                        <a:t>   </a:t>
                      </a:r>
                      <a:r>
                        <a:rPr lang="ko-KR" altLang="en-US" b="1" dirty="0">
                          <a:solidFill>
                            <a:schemeClr val="tx1"/>
                          </a:solidFill>
                          <a:latin typeface="+mj-lt"/>
                        </a:rPr>
                        <a:t>삼상</a:t>
                      </a:r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+mj-lt"/>
                        </a:rPr>
                        <a:t>(380V) </a:t>
                      </a:r>
                      <a:r>
                        <a:rPr lang="ko-KR" altLang="en-US" b="1" dirty="0">
                          <a:solidFill>
                            <a:schemeClr val="tx1"/>
                          </a:solidFill>
                          <a:latin typeface="+mj-lt"/>
                        </a:rPr>
                        <a:t>확인</a:t>
                      </a:r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+mj-lt"/>
                        </a:rPr>
                        <a:t>: </a:t>
                      </a:r>
                    </a:p>
                    <a:p>
                      <a:pPr algn="l"/>
                      <a:endParaRPr lang="en-US" altLang="ko-K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algn="l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+mj-lt"/>
                        </a:rPr>
                        <a:t>3.</a:t>
                      </a:r>
                      <a:r>
                        <a:rPr lang="ko-KR" altLang="en-US" b="1" dirty="0" err="1">
                          <a:solidFill>
                            <a:schemeClr val="tx1"/>
                          </a:solidFill>
                          <a:latin typeface="+mj-lt"/>
                        </a:rPr>
                        <a:t>분전반</a:t>
                      </a:r>
                      <a:endParaRPr lang="en-US" altLang="ko-K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algn="l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+mj-lt"/>
                        </a:rPr>
                        <a:t>  </a:t>
                      </a:r>
                    </a:p>
                    <a:p>
                      <a:pPr algn="l"/>
                      <a:r>
                        <a:rPr lang="en-US" altLang="zh-CN" b="1" dirty="0">
                          <a:solidFill>
                            <a:schemeClr val="tx1"/>
                          </a:solidFill>
                          <a:latin typeface="+mj-lt"/>
                        </a:rPr>
                        <a:t>3.</a:t>
                      </a:r>
                      <a:r>
                        <a:rPr lang="ko-KR" altLang="en-US" b="1" dirty="0" err="1">
                          <a:solidFill>
                            <a:schemeClr val="tx1"/>
                          </a:solidFill>
                          <a:latin typeface="+mj-lt"/>
                        </a:rPr>
                        <a:t>한전불입</a:t>
                      </a:r>
                      <a:r>
                        <a:rPr lang="ko-KR" altLang="en-US" b="1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+mj-lt"/>
                        </a:rPr>
                        <a:t>: </a:t>
                      </a:r>
                      <a:r>
                        <a:rPr lang="ko-KR" altLang="en-US" b="1" dirty="0">
                          <a:solidFill>
                            <a:schemeClr val="tx1"/>
                          </a:solidFill>
                          <a:latin typeface="+mj-lt"/>
                        </a:rPr>
                        <a:t>건물부담</a:t>
                      </a:r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+mj-lt"/>
                        </a:rPr>
                        <a:t> / </a:t>
                      </a:r>
                      <a:r>
                        <a:rPr lang="ko-KR" altLang="en-US" b="1" dirty="0">
                          <a:solidFill>
                            <a:schemeClr val="tx1"/>
                          </a:solidFill>
                          <a:latin typeface="+mj-lt"/>
                        </a:rPr>
                        <a:t>사업자부담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595483"/>
                  </a:ext>
                </a:extLst>
              </a:tr>
              <a:tr h="306767"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구분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거점</a:t>
                      </a: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/>
                        <a:t>거점</a:t>
                      </a:r>
                      <a:r>
                        <a:rPr lang="en-US" altLang="ko-KR" b="1" dirty="0"/>
                        <a:t>2</a:t>
                      </a:r>
                      <a:endParaRPr lang="ko-KR" altLang="en-US" b="1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r>
                        <a:rPr lang="ko-KR" altLang="en-US" b="1" dirty="0"/>
                        <a:t>거점</a:t>
                      </a:r>
                      <a:r>
                        <a:rPr lang="en-US" altLang="ko-KR" b="1" dirty="0"/>
                        <a:t>3</a:t>
                      </a:r>
                      <a:endParaRPr lang="ko-KR" altLang="en-US" b="1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b="1" dirty="0"/>
                        <a:t>거점</a:t>
                      </a:r>
                      <a:r>
                        <a:rPr lang="en-US" altLang="ko-KR" b="1" dirty="0"/>
                        <a:t>4</a:t>
                      </a:r>
                      <a:endParaRPr lang="ko-KR" altLang="en-US" b="1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107934"/>
                  </a:ext>
                </a:extLst>
              </a:tr>
              <a:tr h="414255"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위치 </a:t>
                      </a: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/ </a:t>
                      </a:r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대수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ko-KR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4948131"/>
                  </a:ext>
                </a:extLst>
              </a:tr>
              <a:tr h="400282"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 err="1">
                          <a:solidFill>
                            <a:schemeClr val="tx1"/>
                          </a:solidFill>
                        </a:rPr>
                        <a:t>분전반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ko-KR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431954"/>
                  </a:ext>
                </a:extLst>
              </a:tr>
              <a:tr h="464298"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 err="1">
                          <a:solidFill>
                            <a:schemeClr val="tx1"/>
                          </a:solidFill>
                        </a:rPr>
                        <a:t>분전반</a:t>
                      </a:r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 용량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ko-KR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305324"/>
                  </a:ext>
                </a:extLst>
              </a:tr>
              <a:tr h="519144"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 err="1">
                          <a:solidFill>
                            <a:schemeClr val="tx1"/>
                          </a:solidFill>
                        </a:rPr>
                        <a:t>분전반</a:t>
                      </a:r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 과 거점간 거리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ko-KR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881694"/>
                  </a:ext>
                </a:extLst>
              </a:tr>
              <a:tr h="478303"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난이도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ko-KR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772059"/>
                  </a:ext>
                </a:extLst>
              </a:tr>
              <a:tr h="414956"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>
                          <a:solidFill>
                            <a:schemeClr val="tx1"/>
                          </a:solidFill>
                          <a:latin typeface="+mj-lt"/>
                        </a:rPr>
                        <a:t>전기도면</a:t>
                      </a:r>
                      <a:endParaRPr lang="zh-CN" altLang="en-US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dirty="0" err="1">
                          <a:solidFill>
                            <a:schemeClr val="tx1"/>
                          </a:solidFill>
                        </a:rPr>
                        <a:t>있움</a:t>
                      </a:r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/ </a:t>
                      </a:r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없음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r>
                        <a:rPr lang="ko-KR" altLang="en-US" sz="135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평면도면</a:t>
                      </a:r>
                      <a:endParaRPr lang="ko-KR" alt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있음 </a:t>
                      </a:r>
                      <a:r>
                        <a:rPr lang="en-US" altLang="ko-KR" dirty="0"/>
                        <a:t>/ </a:t>
                      </a:r>
                      <a:r>
                        <a:rPr lang="ko-KR" altLang="en-US" dirty="0"/>
                        <a:t>없음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2220565"/>
                  </a:ext>
                </a:extLst>
              </a:tr>
              <a:tr h="372824"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>
                          <a:solidFill>
                            <a:schemeClr val="tx1"/>
                          </a:solidFill>
                          <a:latin typeface="+mj-lt"/>
                        </a:rPr>
                        <a:t>재건축 확인</a:t>
                      </a:r>
                      <a:endParaRPr lang="zh-CN" altLang="en-US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038780"/>
                  </a:ext>
                </a:extLst>
              </a:tr>
              <a:tr h="404201">
                <a:tc>
                  <a:txBody>
                    <a:bodyPr/>
                    <a:lstStyle/>
                    <a:p>
                      <a:pPr algn="l"/>
                      <a:r>
                        <a:rPr lang="en-US" altLang="zh-CN" b="1" dirty="0">
                          <a:solidFill>
                            <a:schemeClr val="tx1"/>
                          </a:solidFill>
                          <a:latin typeface="+mj-lt"/>
                        </a:rPr>
                        <a:t>   </a:t>
                      </a:r>
                      <a:r>
                        <a:rPr lang="ko-KR" altLang="en-US" b="1" dirty="0">
                          <a:solidFill>
                            <a:schemeClr val="tx1"/>
                          </a:solidFill>
                          <a:latin typeface="+mj-lt"/>
                        </a:rPr>
                        <a:t>경쟁업체</a:t>
                      </a:r>
                      <a:endParaRPr lang="zh-CN" altLang="en-US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r>
                        <a:rPr lang="ko-KR" altLang="en-US" dirty="0" err="1">
                          <a:solidFill>
                            <a:schemeClr val="tx1"/>
                          </a:solidFill>
                        </a:rPr>
                        <a:t>업체수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:           </a:t>
                      </a:r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업체명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:                                                                                       </a:t>
                      </a:r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없음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2694734"/>
                  </a:ext>
                </a:extLst>
              </a:tr>
              <a:tr h="519144">
                <a:tc>
                  <a:txBody>
                    <a:bodyPr/>
                    <a:lstStyle/>
                    <a:p>
                      <a:pPr algn="l"/>
                      <a:r>
                        <a:rPr lang="en-US" altLang="zh-CN" b="1" dirty="0">
                          <a:solidFill>
                            <a:schemeClr val="tx1"/>
                          </a:solidFill>
                          <a:latin typeface="+mj-lt"/>
                        </a:rPr>
                        <a:t>   </a:t>
                      </a:r>
                      <a:r>
                        <a:rPr lang="ko-KR" altLang="en-US" b="1" dirty="0">
                          <a:solidFill>
                            <a:schemeClr val="tx1"/>
                          </a:solidFill>
                          <a:latin typeface="+mj-lt"/>
                        </a:rPr>
                        <a:t>의결방법</a:t>
                      </a:r>
                      <a:endParaRPr lang="zh-CN" altLang="en-US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입주자대표회의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 / </a:t>
                      </a:r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관리위원회 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/ </a:t>
                      </a:r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동의서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</a:rPr>
                        <a:t>(80%) 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atinLnBrk="1"/>
                      <a:r>
                        <a:rPr lang="ko-KR" altLang="en-US" b="1" dirty="0"/>
                        <a:t>의결예정일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1632878"/>
                  </a:ext>
                </a:extLst>
              </a:tr>
              <a:tr h="519144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충전기 </a:t>
                      </a:r>
                      <a:endParaRPr lang="en-US" altLang="ko-KR" b="1" dirty="0">
                        <a:solidFill>
                          <a:schemeClr val="tx1"/>
                        </a:solidFill>
                      </a:endParaRPr>
                    </a:p>
                    <a:p>
                      <a:pPr algn="l" latinLnBrk="1"/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설치예정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ko-KR" altLang="en-US" sz="135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제안서</a:t>
                      </a:r>
                      <a:endParaRPr lang="en-US" altLang="ko-KR" sz="135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ko-KR" altLang="en-US" sz="135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제출기한</a:t>
                      </a:r>
                      <a:endParaRPr lang="zh-CN" altLang="en-US" sz="135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9410965"/>
                  </a:ext>
                </a:extLst>
              </a:tr>
              <a:tr h="444987">
                <a:tc>
                  <a:txBody>
                    <a:bodyPr/>
                    <a:lstStyle/>
                    <a:p>
                      <a:pPr algn="l"/>
                      <a:r>
                        <a:rPr lang="ko-KR" altLang="en-US" b="1" dirty="0">
                          <a:solidFill>
                            <a:schemeClr val="tx1"/>
                          </a:solidFill>
                          <a:latin typeface="+mj-lt"/>
                        </a:rPr>
                        <a:t>건물요청사항</a:t>
                      </a:r>
                      <a:endParaRPr lang="zh-CN" altLang="en-US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1261545"/>
                  </a:ext>
                </a:extLst>
              </a:tr>
              <a:tr h="527027">
                <a:tc>
                  <a:txBody>
                    <a:bodyPr/>
                    <a:lstStyle/>
                    <a:p>
                      <a:pPr algn="l"/>
                      <a:endParaRPr lang="en-US" altLang="ko-K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algn="l"/>
                      <a:r>
                        <a:rPr lang="ko-KR" altLang="en-US" b="1" dirty="0">
                          <a:solidFill>
                            <a:schemeClr val="tx1"/>
                          </a:solidFill>
                          <a:latin typeface="+mj-lt"/>
                        </a:rPr>
                        <a:t>특기사항</a:t>
                      </a:r>
                      <a:endParaRPr lang="zh-CN" altLang="en-US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6180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78B83D2-6A58-8591-CCD2-8EE3870FD531}"/>
              </a:ext>
            </a:extLst>
          </p:cNvPr>
          <p:cNvSpPr txBox="1"/>
          <p:nvPr/>
        </p:nvSpPr>
        <p:spPr>
          <a:xfrm>
            <a:off x="1918331" y="106850"/>
            <a:ext cx="320312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altLang="ko-KR" sz="2000" b="1" kern="0" dirty="0">
              <a:uFill>
                <a:solidFill>
                  <a:srgbClr val="000000"/>
                </a:solidFill>
              </a:u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r>
              <a:rPr lang="ko-KR" altLang="en-US" sz="2000" b="1" kern="0" dirty="0">
                <a:uFill>
                  <a:solidFill>
                    <a:srgbClr val="000000"/>
                  </a:solidFill>
                </a:uFill>
                <a:latin typeface="HY헤드라인M" panose="02030600000101010101" pitchFamily="18" charset="-127"/>
                <a:ea typeface="HY헤드라인M" panose="02030600000101010101" pitchFamily="18" charset="-127"/>
              </a:rPr>
              <a:t>전기차 충전기 실사 결과서</a:t>
            </a:r>
            <a:endParaRPr lang="ko-KR" altLang="en-US" sz="2000" kern="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540517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852</TotalTime>
  <Words>279</Words>
  <Application>Microsoft Office PowerPoint</Application>
  <PresentationFormat>A4 용지(210x297mm)</PresentationFormat>
  <Paragraphs>91</Paragraphs>
  <Slides>2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0" baseType="lpstr">
      <vt:lpstr>HY헤드라인M</vt:lpstr>
      <vt:lpstr>맑은 고딕</vt:lpstr>
      <vt:lpstr>문체부 돋음체</vt:lpstr>
      <vt:lpstr>함초롬바탕</vt:lpstr>
      <vt:lpstr>Aptos</vt:lpstr>
      <vt:lpstr>Aptos Display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HYEYEON KANG</dc:creator>
  <cp:lastModifiedBy>이세원</cp:lastModifiedBy>
  <cp:revision>42</cp:revision>
  <cp:lastPrinted>2026-02-23T07:37:51Z</cp:lastPrinted>
  <dcterms:created xsi:type="dcterms:W3CDTF">2025-05-22T18:06:51Z</dcterms:created>
  <dcterms:modified xsi:type="dcterms:W3CDTF">2026-03-02T11:48:33Z</dcterms:modified>
</cp:coreProperties>
</file>